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9" r:id="rId5"/>
    <p:sldId id="295" r:id="rId6"/>
    <p:sldId id="297" r:id="rId7"/>
    <p:sldId id="258" r:id="rId8"/>
    <p:sldId id="260" r:id="rId9"/>
    <p:sldId id="264" r:id="rId10"/>
    <p:sldId id="261" r:id="rId11"/>
    <p:sldId id="262" r:id="rId12"/>
    <p:sldId id="263" r:id="rId13"/>
    <p:sldId id="265" r:id="rId14"/>
    <p:sldId id="266" r:id="rId15"/>
    <p:sldId id="267" r:id="rId16"/>
    <p:sldId id="268" r:id="rId17"/>
    <p:sldId id="280" r:id="rId18"/>
    <p:sldId id="281" r:id="rId19"/>
    <p:sldId id="282" r:id="rId20"/>
    <p:sldId id="283" r:id="rId21"/>
    <p:sldId id="276" r:id="rId22"/>
    <p:sldId id="277" r:id="rId23"/>
    <p:sldId id="278" r:id="rId24"/>
    <p:sldId id="279" r:id="rId25"/>
    <p:sldId id="274" r:id="rId26"/>
    <p:sldId id="275" r:id="rId27"/>
    <p:sldId id="269" r:id="rId28"/>
    <p:sldId id="270" r:id="rId29"/>
    <p:sldId id="271" r:id="rId30"/>
    <p:sldId id="272" r:id="rId31"/>
    <p:sldId id="273" r:id="rId32"/>
  </p:sldIdLst>
  <p:sldSz cx="12192000" cy="6858000"/>
  <p:notesSz cx="6858000" cy="9144000"/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urny" initials="j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83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7" Type="http://schemas.openxmlformats.org/officeDocument/2006/relationships/tags" Target="tags/tag125.xml"/><Relationship Id="rId36" Type="http://schemas.openxmlformats.org/officeDocument/2006/relationships/commentAuthors" Target="commentAuthors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86.xml"/><Relationship Id="rId3" Type="http://schemas.openxmlformats.org/officeDocument/2006/relationships/tags" Target="../tags/tag85.xml"/><Relationship Id="rId2" Type="http://schemas.openxmlformats.org/officeDocument/2006/relationships/image" Target="../media/image11.png"/><Relationship Id="rId1" Type="http://schemas.openxmlformats.org/officeDocument/2006/relationships/tags" Target="../tags/tag84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88.xml"/><Relationship Id="rId2" Type="http://schemas.openxmlformats.org/officeDocument/2006/relationships/tags" Target="../tags/tag87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92.xml"/><Relationship Id="rId4" Type="http://schemas.openxmlformats.org/officeDocument/2006/relationships/tags" Target="../tags/tag91.xml"/><Relationship Id="rId3" Type="http://schemas.openxmlformats.org/officeDocument/2006/relationships/tags" Target="../tags/tag90.xml"/><Relationship Id="rId2" Type="http://schemas.openxmlformats.org/officeDocument/2006/relationships/image" Target="../media/image13.png"/><Relationship Id="rId1" Type="http://schemas.openxmlformats.org/officeDocument/2006/relationships/tags" Target="../tags/tag89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94.xml"/><Relationship Id="rId2" Type="http://schemas.openxmlformats.org/officeDocument/2006/relationships/tags" Target="../tags/tag93.xml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96.xml"/><Relationship Id="rId2" Type="http://schemas.openxmlformats.org/officeDocument/2006/relationships/tags" Target="../tags/tag95.xml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02.xml"/><Relationship Id="rId2" Type="http://schemas.openxmlformats.org/officeDocument/2006/relationships/tags" Target="../tags/tag101.xml"/><Relationship Id="rId1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65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04.xml"/><Relationship Id="rId2" Type="http://schemas.openxmlformats.org/officeDocument/2006/relationships/tags" Target="../tags/tag103.xml"/><Relationship Id="rId1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08.xml"/><Relationship Id="rId2" Type="http://schemas.openxmlformats.org/officeDocument/2006/relationships/tags" Target="../tags/tag107.xml"/><Relationship Id="rId1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10.xml"/><Relationship Id="rId2" Type="http://schemas.openxmlformats.org/officeDocument/2006/relationships/tags" Target="../tags/tag109.xml"/><Relationship Id="rId1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12.xml"/><Relationship Id="rId2" Type="http://schemas.openxmlformats.org/officeDocument/2006/relationships/tags" Target="../tags/tag111.xml"/><Relationship Id="rId1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14.xml"/><Relationship Id="rId2" Type="http://schemas.openxmlformats.org/officeDocument/2006/relationships/tags" Target="../tags/tag113.xml"/><Relationship Id="rId1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16.xml"/><Relationship Id="rId2" Type="http://schemas.openxmlformats.org/officeDocument/2006/relationships/tags" Target="../tags/tag115.xml"/><Relationship Id="rId1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18.xml"/><Relationship Id="rId2" Type="http://schemas.openxmlformats.org/officeDocument/2006/relationships/tags" Target="../tags/tag117.xml"/><Relationship Id="rId1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20.xml"/><Relationship Id="rId2" Type="http://schemas.openxmlformats.org/officeDocument/2006/relationships/tags" Target="../tags/tag119.xml"/><Relationship Id="rId1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22.xml"/><Relationship Id="rId2" Type="http://schemas.openxmlformats.org/officeDocument/2006/relationships/tags" Target="../tags/tag121.xml"/><Relationship Id="rId1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920670" y="2205990"/>
            <a:ext cx="9799200" cy="2570400"/>
          </a:xfrm>
        </p:spPr>
        <p:txBody>
          <a:bodyPr>
            <a:normAutofit fontScale="90000"/>
          </a:bodyPr>
          <a:p>
            <a:r>
              <a:rPr lang="zh-CN" altLang="zh-CN"/>
              <a:t>参考网站（</a:t>
            </a:r>
            <a:r>
              <a:rPr lang="zh-CN" altLang="zh-CN"/>
              <a:t>风格）：https://www.chnmuseum.cn/portals/0/web/zt/202102gdqianbi/</a:t>
            </a:r>
            <a:endParaRPr lang="zh-CN" altLang="zh-CN"/>
          </a:p>
        </p:txBody>
      </p:sp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6892713" y="629920"/>
            <a:ext cx="4064000" cy="67392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西汉半两（铜制）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时期：西汉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文字：半两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秦始皇死后不久，天下大乱，战争不绝，每次动员都在数十万人，生产事业大受打击。秦灭亡后，楚汉相争，对峙五年大小战争七十二起，刘邦以一小股的兵力削平群雄，于公元前202年即汉皇帝位。西汉成立后，货币制度沿袭秦朝，在铜钱上仍用半两钱，直到汉武帝确立五铢钱制度，钱币重如其文之前，无论铜钱的实际重量大小，在名称上依然为半两钱。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数据来源：中国国家博物馆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3" name="图片 2" descr="2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23813" y="1794933"/>
            <a:ext cx="4309533" cy="3009900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P2-5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6861387" y="702733"/>
            <a:ext cx="4064000" cy="82169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武帝四铢半两（铜制）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时期：西汉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文字：半两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直径2.4厘米，重3.5克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武帝四铢半两钱始铸于建元五年 (公元前136年)，青铜质，少量铅合金、铁质武帝四铢半两铜钱的直径与重量: 与文帝四铢半两钱风格近似的在2.4厘米左右，2.5克左右。与三铢钱风格近似的在2.2厘米左右，1.9克左右。面文“半两”，顺读。字体比文帝四铢半两钱秀丽，篆体带隶意，“两”字多呈十字两或无人两，笔划上细下宽，多有内外郭，有的只有外郭或内郭。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数据来源：中国国家博物馆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/>
          </a:p>
        </p:txBody>
      </p:sp>
      <p:pic>
        <p:nvPicPr>
          <p:cNvPr id="3" name="图片 2" descr="20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01893" y="1790700"/>
            <a:ext cx="4809067" cy="3465407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P2-6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6892713" y="681567"/>
            <a:ext cx="4064000" cy="189274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开元通宝（铜制）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时期：唐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文字：开元通宝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直径2.4厘米，重4.1克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唐代时，社会经济得到空前的发展，市场更为广阔。都城长安和陪都洛阳被称作“两京”，人口众多，商贾云集，是当时著名的国际大都市，这为钱币的发展提供了良好的环境条件。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唐高祖武德四年(公元621年)，李渊开始铸行“开元通宝”，结束五铢钱的使用开辟了宝文钱的新时代，成为中国钱币发展史上又一个新的里程碑。这是一组“开元通宝”，钱文为隶书，寓意“开创新纪元的通行宝货"相传早期是由唐代书法家欧阳询书写，这种字体也被称为“八分”体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"开元通宝”钱的大小、轻重、外郭都与西汉以来的五铢钱有着明显的传承关系，之所以说它在中国货币史上具有划时代的意义，原因首先在于它告别了原来钱币以重量命名的方式。唐代初期，中国度量衡明显加大加重，一枚开元通宝钱按照当时的衡制，大约只重2.4铢，因而无法再用“五铢”命名。从此，中国的钱币不再以“铢”"两”等重量单位命名，改用“宝”字的钱文。其次，“开元通宝”钱带来了衡制上的改革，“钱”成为了新的重量单位。此外，从天宝年间开始，“开元通宝”钱的铸造规定了明确的成分比例，结束了古代铸钱没有成色标准的历史，成为铸币制度的一大进步。从货币流通上看“开元通宝”钱是唐代最重要的货币。随着丝绸之路的发展，"开元通宝”钱逐渐影响到东亚、东南亚等地区的国家。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数据来源：中国国家博物馆</a:t>
            </a:r>
            <a:endParaRPr lang="zh-CN" altLang="en-US" sz="2400"/>
          </a:p>
        </p:txBody>
      </p:sp>
      <p:pic>
        <p:nvPicPr>
          <p:cNvPr id="3" name="图片 2" descr="30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433407" y="855980"/>
            <a:ext cx="4892887" cy="5151967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P3-1</a:t>
            </a:r>
            <a:endParaRPr lang="en-US" altLang="zh-CN"/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6892713" y="762847"/>
            <a:ext cx="406400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大历元宝（铜制）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时期：唐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文字：大历元宝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直径2.3厘米，重3.9克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大历元宝钱铸于大历年间 (769 ~779年)，驻守龟兹的安西都护府所铸，红铜质般直径2.18~2.44厘米，重2~4克。面文“大历元宝”，隶书，旋读。制作粗糙.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数据来源：中国国家博物馆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4" name="图片 3" descr="302"/>
          <p:cNvPicPr>
            <a:picLocks noChangeAspect="1"/>
          </p:cNvPicPr>
          <p:nvPr/>
        </p:nvPicPr>
        <p:blipFill>
          <a:blip r:embed="rId1"/>
          <a:srcRect t="19187" b="25681"/>
          <a:stretch>
            <a:fillRect/>
          </a:stretch>
        </p:blipFill>
        <p:spPr>
          <a:xfrm>
            <a:off x="2367280" y="1607820"/>
            <a:ext cx="2909993" cy="3651673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P3-2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6995160" y="980440"/>
            <a:ext cx="406400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建中通宝（铜制）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时期：唐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文字：建中通宝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直径2.25厘米，重2.7克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建中通宝钱铸于建中年间 (780~783年)，驻守龟兹的安西都护府所铸，铜质般直径2.1~2.3厘米，重2.3 ~ 2.7克。面文“建中通宝”，隶书，旋读。制作粗糙。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数据来源：中国国家博物馆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4" name="图片 3" descr="30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-265" t="-1589" r="265" b="51595"/>
          <a:stretch>
            <a:fillRect/>
          </a:stretch>
        </p:blipFill>
        <p:spPr>
          <a:xfrm>
            <a:off x="789093" y="563880"/>
            <a:ext cx="3840480" cy="3250353"/>
          </a:xfrm>
          <a:prstGeom prst="rect">
            <a:avLst/>
          </a:prstGeom>
        </p:spPr>
      </p:pic>
      <p:pic>
        <p:nvPicPr>
          <p:cNvPr id="7" name="图片 6" descr="30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rcRect t="54333"/>
          <a:stretch>
            <a:fillRect/>
          </a:stretch>
        </p:blipFill>
        <p:spPr>
          <a:xfrm>
            <a:off x="3154680" y="3163147"/>
            <a:ext cx="3840480" cy="3131820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P3-3</a:t>
            </a:r>
            <a:endParaRPr lang="en-US" altLang="zh-CN"/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6985000" y="723053"/>
            <a:ext cx="4064000" cy="82169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乾元重宝（铜制）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时期：唐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文字：乾元重宝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直径3.2厘米，重10.7克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当十钱。背穿上有一“十”字。唐乾元重宝当十钱始铸于乾元元年 (758年)，乾元二年又始铸乾元重宝当五十钱2种乾元重宝都有减重的小钱。宝应元年 (762年)又始铸乾元重宝重轮小钱，一当二现存世有直径、重量与小平钱相似的小钱。3种乾元重宝钱一般为青铜质，少量小钱为铁、铅质。面文“乾元重宝”，隶书，对读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唐乾元重宝当十铜钱一般直径为2.5 ~ 3.4厘米，重6~19.8克。版别多，有祥云、朱雀、星月、无文等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数据来源：中国钱币博物馆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9" name="图片 8" descr="303"/>
          <p:cNvPicPr>
            <a:picLocks noChangeAspect="1"/>
          </p:cNvPicPr>
          <p:nvPr/>
        </p:nvPicPr>
        <p:blipFill>
          <a:blip r:embed="rId1"/>
          <a:srcRect b="47691"/>
          <a:stretch>
            <a:fillRect/>
          </a:stretch>
        </p:blipFill>
        <p:spPr>
          <a:xfrm>
            <a:off x="1930400" y="1453727"/>
            <a:ext cx="3557693" cy="3587327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P3-4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7139940" y="949113"/>
            <a:ext cx="406400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天福元宝（铜制）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时期：五代</a:t>
            </a:r>
            <a:r>
              <a:rPr lang="en-US" altLang="zh-CN" sz="2400" b="1">
                <a:latin typeface="楷体" panose="02010609060101010101" charset="-122"/>
                <a:ea typeface="楷体" panose="02010609060101010101" charset="-122"/>
              </a:rPr>
              <a:t>.</a:t>
            </a:r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后晋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文字：天福元宝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数据来源：中国国家博物馆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4" name="图片 3" descr="image3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90793" y="1746673"/>
            <a:ext cx="4674447" cy="3097953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P3-5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7139940" y="949113"/>
            <a:ext cx="406400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周元通宝（铜制）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时期：五代</a:t>
            </a:r>
            <a:r>
              <a:rPr lang="en-US" altLang="zh-CN" sz="2400" b="1">
                <a:latin typeface="楷体" panose="02010609060101010101" charset="-122"/>
                <a:ea typeface="楷体" panose="02010609060101010101" charset="-122"/>
              </a:rPr>
              <a:t>.</a:t>
            </a:r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后周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文字：周元通宝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数据来源：中国国家博物馆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3" name="图片 2" descr="35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40180" y="1217507"/>
            <a:ext cx="4899660" cy="3348567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P3-6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7139940" y="949113"/>
            <a:ext cx="406400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开平元宝（铜制）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时期：五代</a:t>
            </a:r>
            <a:r>
              <a:rPr lang="en-US" altLang="zh-CN" sz="2400" b="1">
                <a:latin typeface="楷体" panose="02010609060101010101" charset="-122"/>
                <a:ea typeface="楷体" panose="02010609060101010101" charset="-122"/>
              </a:rPr>
              <a:t>.</a:t>
            </a:r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梁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文字：开平元宝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数据来源：中国国家博物馆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3" name="图片 2" descr="image3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86747" y="1535853"/>
            <a:ext cx="4546600" cy="3416300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P3-7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7139940" y="949113"/>
            <a:ext cx="406400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天成元宝（铜制）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时期：五代</a:t>
            </a:r>
            <a:r>
              <a:rPr lang="en-US" altLang="zh-CN" sz="2400" b="1">
                <a:latin typeface="楷体" panose="02010609060101010101" charset="-122"/>
                <a:ea typeface="楷体" panose="02010609060101010101" charset="-122"/>
              </a:rPr>
              <a:t>.</a:t>
            </a:r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后唐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文字：天成元宝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数据来源：中国国家博物馆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4" name="图片 3" descr="image3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80067" y="1898227"/>
            <a:ext cx="4868333" cy="3214793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P3-8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8" name="图片 7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5207" y="930487"/>
            <a:ext cx="6413500" cy="52197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892713" y="694267"/>
            <a:ext cx="4064000" cy="85858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货贝（贝类）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无文字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商代晚期青铜器铭文中有赐贝的记录，如作册般等，有的甲骨记事刻辞中也有赐贝者，如宰丰骨七刻辞。海贝无疑在此时是财富的象征。商周时赐贝以“朋”为单位。《诗经·小雅·菁菁者粪》说:“锡我百朋。”东汉郑玄认为: “古者货贝，五贝为朋。”清人俞樾以二贝为一朋。近代郭沫若则提出以十贝为一朋。现有资料表明，，贝在西周才作为商品交换的货币，西周金文中有用贝来支付士地买卖的记录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数据来源：中国国家博物馆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/>
          </a:p>
          <a:p>
            <a:endParaRPr lang="zh-CN" alt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P1-2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7015480" y="753533"/>
            <a:ext cx="4064000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九叠篆皇宋通宝钱（铜制）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时期：北宋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文字：皇宋通宝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直径2.5厘米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面文“皇宋通宝”，九叠篆，对读。光背。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北宋皇宋通宝钱铸于宝元二年至皇祐年间 (1039 ~1054年)，九叠篆”皇宋通宝”一般认为是置样钱或开炉钱不用于流通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数据来源：中国钱币博物馆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/>
          </a:p>
        </p:txBody>
      </p:sp>
      <p:pic>
        <p:nvPicPr>
          <p:cNvPr id="3" name="图片 2" descr="jiudiequa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3980" y="1071033"/>
            <a:ext cx="5062220" cy="5069840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P4-1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6892713" y="681567"/>
            <a:ext cx="4064000" cy="60007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靖康元宝（铜制）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时期：北宋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文字：靖康元宝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靖康元宝钱铸于靖康年间 (1126~1127年)，有青铜、铁两种材质靖康元宝铜钱有小平钱、折二钱，一般直径、重量为:小平钱3.2 ~ 3.8克;折二钱2.8~3.08厘米，6.5~7.4克。面文“靖康元宝”，有隶、篆两种书体，旋读。靖康是北宋最后一个年号，仅存一年北宋便被金人攻灭，靖康钱铸量较少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数据来源：中国钱币博物馆</a:t>
            </a:r>
            <a:endParaRPr lang="zh-CN" altLang="en-US" sz="2400"/>
          </a:p>
        </p:txBody>
      </p:sp>
      <p:pic>
        <p:nvPicPr>
          <p:cNvPr id="3" name="图片 2" descr="靖康元宝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07913" y="1123527"/>
            <a:ext cx="4864100" cy="4646507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P4-2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6985000" y="681567"/>
            <a:ext cx="4064000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乾祐元宝（铜制）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时期：西夏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文字：乾祐元宝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此币为铜质，乾花是夏仁宗赵仁孝的年号 (公元1170~1193年) 。西夏铸造货币20多种，有铜钱，也有铁钱，钱面文字有西夏文，也有汉文，均为年号钱。西夏钱币制作精美，文字整文，说明西夏王朝经济、文化已达到很高水平。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数据来源：中国钱币博物馆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3" name="图片 2" descr="乾祐元宝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8720" y="1148927"/>
            <a:ext cx="5196840" cy="4595707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P4-3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7139940" y="949113"/>
            <a:ext cx="406400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天禄通宝（铜制）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时期：辽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文字：天禄通宝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数据来源：中国钱币博物馆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3" name="图片 2" descr="image4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86747" y="1093047"/>
            <a:ext cx="4689687" cy="4708313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P4-4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6954520" y="701887"/>
            <a:ext cx="4064000" cy="85858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至正年造中统元宝交钞（纸质）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时期：元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文字：记值记录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长27.4厘米，宽18.6厘米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这件中统元宝交钞纸质。长27.4厘米，宽18.6厘米。灰黑色，长方形，正面构图与早期中统钞相同: 整体由三部分组成，正面复线边栏外粗内细，边栏内分两大部分，上部书，下部外为云气纹花栏，内中间为金额数“伍佰文”以及相对应的钞名“中统元宝交钞”钱图;金额两旁各有两行字，一行汉文，一行八思巴蒙文，内容均是“中统元宝，诸路通行”，汉文和八思巴文相反分布，两行字下是字料和字号。下部为钱钞文字，分10行排列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数据来源：中国国家博物馆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7" name="图片 6" descr="5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87787" y="701887"/>
            <a:ext cx="3703320" cy="5530427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P5-1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6892713" y="635847"/>
            <a:ext cx="4064000" cy="111715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至元通行宝钞（纸质）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时期：元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文字：记值记事、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纵31厘米、横21.8厘米1959年在西藏自治区萨迦寺内发现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此宝钞是一张元朝时期的纸币，用桑皮纸印刷，纸色深灰，所以当时被称为“褚币”。宝钞最上方通栏正楷横书“至元通行宝钞”六字，两端饰以火焰宝珠。栏下版面四边为纹饰，中间分为上、下两栏，上栏中央横书“贰贯”二字，字下有两贯钱纹。左右分别刻有八思巴字译写汉文的“至元宝钞”、"诸路通行”，文下则各是汉字“字料""字号”。版面下部则是十行汉字，内容是: 尚书省/奏准印造至元宝钞，宣课差发内/并行收受，不限年月，诸路通行/宝钞库子攒司/印造库子攒司/首告者赏银五定(锭)，伪造者处死，仍给犯人家产/至元 年 月 日/宝库使副/印造库使副/尚书省提举司。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数据来源：中国国家博物馆</a:t>
            </a:r>
            <a:endParaRPr lang="zh-CN" altLang="en-US" sz="2400"/>
          </a:p>
        </p:txBody>
      </p:sp>
      <p:pic>
        <p:nvPicPr>
          <p:cNvPr id="3" name="图片 2" descr="50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4267" y="717127"/>
            <a:ext cx="3815927" cy="5460153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P5-2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7098453" y="835660"/>
            <a:ext cx="4064000" cy="13387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大明通行宝钞壹贯（纸质）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时期：明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文字：记事记值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纵34.1厘米、横22.2厘米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此宝钞又称洪武宝钞，是明初流通货币，桑覆纸印刷，呈浅青色。洪武八年(公元1375年)，朱元璋设宝钞提举司，下设钞纸、印钞两局及宝钞、行用二库。同年开始印制宝钞。这枚钞票的边框为龙纹花栏，横标“大明通行宝钞”，两端护以火焰纹。花栏内上框印面额“壹贯”二字，中下印有十串钱贯图案，左右篆“大明宝钞、天下通行”8字龙纹花栏内下框印“户部奏准印造”及“大明宝钞与铜钱通行使用，伪造者斩，告捕者赏银贰佰伍拾两，仍给犯人财产。洪武 年 月日”。四边框内印缠枝海水，每边印龙一条明政府规定:每十串铜钱为一贯，每钞一贯准钱千文，或银一两，四贯准金一两。明朝宝钞共分六等:一百文、二百文、三百文、四百文、五百文、一贯。由于当时政府禁止用银，而大量发行宝钞，导致宝钞很快贬值，流通受阻。至公元15世纪中时，市面已很少使用;至嘉靖元年(公元1522年)，则正式停用。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数据来源：中国钱币博物馆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8" name="图片 7" descr="6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93993" y="811107"/>
            <a:ext cx="3657600" cy="5483860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P6-1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6892713" y="743373"/>
            <a:ext cx="4064000" cy="74777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金花银（白银）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en-US" altLang="zh-CN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时期：明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文字：记录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长15厘米，肩宽7.8厘米，腰宽6厘米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此银锭呈马蹄形，凹面刻有地名、税别、重量、内耗及有关官员和银匠姓名等内容。金花银”是明代中后期折收税粮的银两，原意是指足色而有金花的上好银两，又名折粮银、折色银或京库折银。明代地方政府每年将收产的散碎银两铸成银锭(多为五十两锭)，上交中央户部。这个银锭是万历十六年 (公元1588年) 福建建宁府上交给户部的。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数据来源：中国国家博物馆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8" name="图片 7" descr="jinhuay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3753" y="1254760"/>
            <a:ext cx="5377180" cy="4384887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P6-2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6892713" y="690880"/>
            <a:ext cx="4064000" cy="63696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崇祯通宝（铜制）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algn="l">
              <a:buClrTx/>
              <a:buSzTx/>
              <a:buFontTx/>
            </a:pP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algn="l">
              <a:buClrTx/>
              <a:buSzTx/>
              <a:buFontTx/>
            </a:pPr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时期：明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algn="l">
              <a:buClrTx/>
              <a:buSzTx/>
              <a:buFontTx/>
            </a:pPr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文字：崇祯通宝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algn="l">
              <a:buClrTx/>
              <a:buSzTx/>
              <a:buFontTx/>
            </a:pPr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直径4.32厘米，重18.2克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algn="l">
              <a:buClrTx/>
              <a:buSzTx/>
              <a:buFontTx/>
            </a:pPr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面文“崇祯通宝”，对读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algn="l">
              <a:buClrTx/>
              <a:buSzTx/>
              <a:buFontTx/>
            </a:pPr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崇祯通宝钱铸于崇祯年间 (1628~ 1644年)，铜质，有小平钱、折二钱、折五钱折十钱，直径、重量为: 小平钱2.1~ 2.6厘米，2~4.5克: 折二钱2.5~ 2.92厘米，2.6~7.5克; 折五钱3~3.45厘米，9~12.6克; 折十钱4.3 ~4.7厘米，20.1~ 27.5克。钱文楷书。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algn="l">
              <a:buClrTx/>
              <a:buSzTx/>
              <a:buFontTx/>
            </a:pPr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数据来源：中国钱币博物馆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4" name="图片 3" descr="image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81667" y="1300480"/>
            <a:ext cx="4475480" cy="4256193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P6-3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6892713" y="733213"/>
            <a:ext cx="406400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小银锭（白银）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时期：清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文字：雍正通宝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直径1.8厘米，厚0.6厘米，重11.75克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碎银的一种，饼形，背篆书“雍正通宝”，阳文，竖排，钱文依钱形制而书就，颇具匠心。铸于雍正元年 (1723年)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数据来源：中国国家博物馆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11" name="图片 10" descr="xiaoy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03773" y="806873"/>
            <a:ext cx="5011420" cy="5522807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P6-4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" name="图片 1" descr="jingba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979593" y="0"/>
            <a:ext cx="10160000" cy="67691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892713" y="753533"/>
            <a:ext cx="4064000" cy="63696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“郢称”金版（黄金）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时期：战国.楚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</a:t>
            </a:r>
            <a:r>
              <a:rPr lang="zh-CN" altLang="en-US" sz="2400" b="1">
                <a:latin typeface="楷体" panose="02010609060101010101" charset="-122"/>
                <a:ea typeface="楷体" panose="02010609060101010101" charset="-122"/>
                <a:sym typeface="+mn-ea"/>
              </a:rPr>
              <a:t>郢称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战国时期楚国的一种贵金属称量货币，金质版状。正面有排列式压印篆文"郢称"两字，"郢"是指楚国国都，"称"原是重量单位，在这里则是货币标度。楚金钣使用时需切割称其重量。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　　这些金币在使用时会根据需要切割成小块，在流通时需要用天平来称量。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数据来源：中国钱币博物馆</a:t>
            </a:r>
            <a:endParaRPr lang="zh-CN" altLang="en-US" sz="2400"/>
          </a:p>
          <a:p>
            <a:endParaRPr lang="zh-CN" altLang="en-US" sz="2400"/>
          </a:p>
          <a:p>
            <a:endParaRPr lang="zh-CN" altLang="en-US" sz="2400"/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P1-3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6892713" y="855980"/>
            <a:ext cx="4064000" cy="48926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光绪大清金币（黄金）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时期：清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文字：大清金币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直径3.9厘米，重37.05克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光绪三十三年(1907)铸机制钱。面文“大清金币”四字，珠圈外上环为“光绪丁未年造”，下环为“库平一两”，两侧各一梅花。背面图案是五爪坐龙，中间龙珠七焰。金币成色很高。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数据来源：中国国家博物馆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10" name="图片 9" descr="image (5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70567" y="879687"/>
            <a:ext cx="4851400" cy="5134187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P6-5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6892713" y="753533"/>
            <a:ext cx="406400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安阳之大刀（铜制）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时期：春秋.齐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文字：记地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长18.5厘米，宽3厘米，重42.5克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这件刀币弧首，弧背微折。出廓。宽柄，柄端有环首。一面铸“安阳之大刀”，一面上端铸有三道弦纹，下端有一“中”字。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数据来源：中国钱币博物馆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4" name="图片 3" descr="图片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10840" y="969010"/>
            <a:ext cx="1748790" cy="4956175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P1-4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6892713" y="753533"/>
            <a:ext cx="4064000" cy="60007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圜钱（铜制）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时期：战国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</a:t>
            </a:r>
            <a:r>
              <a:rPr lang="zh-CN" altLang="en-US" sz="2400" b="1">
                <a:latin typeface="楷体" panose="02010609060101010101" charset="-122"/>
                <a:ea typeface="楷体" panose="02010609060101010101" charset="-122"/>
                <a:sym typeface="+mn-ea"/>
              </a:rPr>
              <a:t>垣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直径4.1厘米，重10.1克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无廓，肉倍于好，中央有圆形小穿。微鼓一面铸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字铭文“垣”《史记·秦本纪》记载: ”(秦昭襄王) 十五年，大良造白起攻魏，取垣，复与之。"表明垣地属魏，战国晚期被秦国攻取，后来又还给了魏国。垣，在今山西垣曲东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数据来源：金九福钱币博物馆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7" name="图片 6" descr="1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15720" y="1219200"/>
            <a:ext cx="5343525" cy="4419600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P1-5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7006167" y="712893"/>
            <a:ext cx="4064000" cy="89554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秦半两（铜制）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时期：秦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文字：半两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此钱呈圆形，中有方孔，无廓，钱面铸篆书阳文“半两”二字。钱范则仅存两个完整和一个半残的“半两”钱范形。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兼并六国后，秦始皇统一了货币，规定货币分为二等，以黄金为上币，以错为单位，即重24两，以圆形方孔的青铜钱为下币，以半两为单位，即重12铢。根据考古发现，秦朝“半两”钱与战国“半两”钱形状一样，重量不一。战国“半两”钱一般重6铢以上，以重8铁左右的居多。秦朝“半两”钱的重量有所减轻，平均重4-5铁左右。为了保证货币的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数据来源：中国钱币博物馆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7" name="图片 6" descr="banlia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02173" y="844127"/>
            <a:ext cx="5559213" cy="5171440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P2-1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6892713" y="702733"/>
            <a:ext cx="4064000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西汉八铢（铜制）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时期：西汉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文字：半两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重4.8克，直径31.4毫米。八铢半两是汉高后（吕后）二年（前186年）开始铸造的钱币，也是西汉统一铸行，币值为青铜，钱体行制比较规整，重八铢（约5.3克左右），文字笔划较秦半两平钱。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数据来源：中国钱币博物馆</a:t>
            </a:r>
            <a:endParaRPr lang="zh-CN" altLang="en-US" sz="2400"/>
          </a:p>
        </p:txBody>
      </p:sp>
      <p:pic>
        <p:nvPicPr>
          <p:cNvPr id="3" name="图片 2" descr="8z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7140" y="997373"/>
            <a:ext cx="5438140" cy="5140113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P2-2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6892713" y="629073"/>
            <a:ext cx="4064000" cy="60007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榆荚半两（铜制）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时期：西汉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文字：半两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直径1.5厘米，重0.75克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青铜质，广穿狭肉，无内外郭，制作粗陋，边沿不规整。面文“半两”，篆书，字文狭长。英钱，因钱小轻薄且形似榆英而得名，又称榆英半两。《史记·平准书》集解引《古今注》云:“榆英钱重三铢”但因系民间自由铸造，大多制作粗劣，厚薄不均，减重严重。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数据来源：中国国家博物馆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9" name="图片 8" descr="榆钱半两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18167" y="1119293"/>
            <a:ext cx="4953000" cy="4826000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P2-3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流程图: 过程 4"/>
          <p:cNvSpPr/>
          <p:nvPr/>
        </p:nvSpPr>
        <p:spPr>
          <a:xfrm>
            <a:off x="976207" y="563880"/>
            <a:ext cx="9980507" cy="5731087"/>
          </a:xfrm>
          <a:prstGeom prst="flowChartProcess">
            <a:avLst/>
          </a:prstGeom>
          <a:solidFill>
            <a:srgbClr val="EEEDEE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cxnSp>
        <p:nvCxnSpPr>
          <p:cNvPr id="6" name="直接连接符 5"/>
          <p:cNvCxnSpPr/>
          <p:nvPr/>
        </p:nvCxnSpPr>
        <p:spPr>
          <a:xfrm>
            <a:off x="6861387" y="563880"/>
            <a:ext cx="0" cy="5765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7006167" y="712893"/>
            <a:ext cx="4064000" cy="63696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三官五铢青铜钱（铜制）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时期：西汉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文字：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直径2.5厘米左右、重约3.5克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pPr indent="457200"/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汉武帝实行货币专铸政策由水衡都尉的属官钟官、辨铜、技巧三令承负责在京师铸造五铁钱，其中钟官主铸造，铜主检验成色，技巧主刻范，所铸货币轮廓较深，文字有小篆气韵，是当时全国通用的货币。五铁钱自汉朝启用，至隋朝历时700多年，基本上行用不废。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400" b="1">
                <a:latin typeface="楷体" panose="02010609060101010101" charset="-122"/>
                <a:ea typeface="楷体" panose="02010609060101010101" charset="-122"/>
              </a:rPr>
              <a:t>数据来源：中国国家博物馆</a:t>
            </a:r>
            <a:endParaRPr lang="zh-CN" altLang="en-US" sz="2400" b="1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4" name="图片 3" descr="三官五铢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5540" y="1082887"/>
            <a:ext cx="5571067" cy="4852247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854075" y="208280"/>
            <a:ext cx="115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P2-4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 advTm="1000">
        <p159:morph option="byObject"/>
      </p:transition>
    </mc:Choice>
    <mc:Fallback>
      <p:transition spd="slow" advTm="1000">
        <p:fade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5.xml><?xml version="1.0" encoding="utf-8"?>
<p:tagLst xmlns:p="http://schemas.openxmlformats.org/presentationml/2006/main">
  <p:tag name="commondata" val="eyJoZGlkIjoiZmQzMjhlMWQ4ZGNjODQ5NmY4ZGU5YjNiMWZlOTk4MTgifQ==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5222</Words>
  <Application>WPS 演示</Application>
  <PresentationFormat>宽屏</PresentationFormat>
  <Paragraphs>297</Paragraphs>
  <Slides>30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9" baseType="lpstr">
      <vt:lpstr>Arial</vt:lpstr>
      <vt:lpstr>宋体</vt:lpstr>
      <vt:lpstr>Wingdings</vt:lpstr>
      <vt:lpstr>Wingdings</vt:lpstr>
      <vt:lpstr>楷体</vt:lpstr>
      <vt:lpstr>微软雅黑</vt:lpstr>
      <vt:lpstr>Arial Unicode MS</vt:lpstr>
      <vt:lpstr>Calibri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four</cp:lastModifiedBy>
  <cp:revision>158</cp:revision>
  <dcterms:created xsi:type="dcterms:W3CDTF">2019-06-19T02:08:00Z</dcterms:created>
  <dcterms:modified xsi:type="dcterms:W3CDTF">2023-12-13T07:46:51Z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2052-12.1.0.15990</vt:lpwstr>
  </property>
  <property fmtid="{D5CDD505-2E9C-101B-9397-08002B2CF9AE}" pid="3" name="ICV">
    <vt:lpwstr>CF26F4F8E79D40EFAC2AC1045C08142B_12</vt:lpwstr>
  </property>
</Properties>
</file>